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Oswald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italic.fntdata"/><Relationship Id="rId14" Type="http://schemas.openxmlformats.org/officeDocument/2006/relationships/slide" Target="slides/slide8.xml"/><Relationship Id="rId36" Type="http://schemas.openxmlformats.org/officeDocument/2006/relationships/font" Target="fonts/Roboto-bold.fntdata"/><Relationship Id="rId17" Type="http://schemas.openxmlformats.org/officeDocument/2006/relationships/slide" Target="slides/slide11.xml"/><Relationship Id="rId39" Type="http://schemas.openxmlformats.org/officeDocument/2006/relationships/font" Target="fonts/Oswald-regular.fntdata"/><Relationship Id="rId16" Type="http://schemas.openxmlformats.org/officeDocument/2006/relationships/slide" Target="slides/slide10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2492edaba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32492edaba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2492edaba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2492edaba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2492edaba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2492edaba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2492edaba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2492edaba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2492edaba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2492edaba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2492edaba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2492edaba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2492edaba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32492edaba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2492edaba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32492edaba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2492edaba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2492edaba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2492edaba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2492edaba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2492edaba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2492edaba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2492edaba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2492edaba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2492edaba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2492edaba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2492edaba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2492edaba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2492edaba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2492edaba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2492edaba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2492edaba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2492edaba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2492edaba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2492edaba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32492edaba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2492edaba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32492edaba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2492edaba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32492edaba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2492edaba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2492edaba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2492edaba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2492edaba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2492edaba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2492edaba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2492edaba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2492edaba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2492edaba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2492edaba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2492edaba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2492edaba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2492edaba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2492edaba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2492edaba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2492edaba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6" name="Google Shape;56;p1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14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5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66" name="Google Shape;66;p15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6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75" name="Google Shape;75;p16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6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6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6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17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97" name="Google Shape;97;p20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0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0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0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2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2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9" name="Google Shape;10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6" name="Google Shape;116;p2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2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NoeGuzman07/SistemaSAAD2022-1" TargetMode="External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/>
        </p:nvSpPr>
        <p:spPr>
          <a:xfrm>
            <a:off x="1958325" y="350650"/>
            <a:ext cx="564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2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UNIVERSIDAD AUTÓNOMA DE BAJA CALIFORNIA</a:t>
            </a:r>
            <a:endParaRPr sz="242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3358125" y="845425"/>
            <a:ext cx="26892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FACULTAD DE INGENIERÍA CAMPUS MEXICALI</a:t>
            </a:r>
            <a:endParaRPr sz="1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3132825" y="1130013"/>
            <a:ext cx="3139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s" sz="1365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LICENCIADO EN SISTEMAS COMPUTACIONALES</a:t>
            </a:r>
            <a:endParaRPr sz="1365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2582625" y="1789675"/>
            <a:ext cx="4121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APLICACIONES WEB CON BASE DE DATOS</a:t>
            </a:r>
            <a:endParaRPr sz="2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655550" y="2508850"/>
            <a:ext cx="79656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36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SISTEMA</a:t>
            </a:r>
            <a:r>
              <a:rPr lang="es" sz="236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S.A.A.D. (SISTEMA DE </a:t>
            </a:r>
            <a:r>
              <a:rPr lang="es" sz="236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ADOPCIÓN</a:t>
            </a:r>
            <a:r>
              <a:rPr lang="es" sz="236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DE ANIMALES DOMÉSTICOS)</a:t>
            </a:r>
            <a:endParaRPr sz="236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2291650" y="4839750"/>
            <a:ext cx="4722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06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MEXICALI, BAJA CALIFORNIA. MÉXICO A 08 DE JUNIO DE 2022</a:t>
            </a:r>
            <a:endParaRPr sz="106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25"/>
          <p:cNvSpPr txBox="1"/>
          <p:nvPr/>
        </p:nvSpPr>
        <p:spPr>
          <a:xfrm>
            <a:off x="2432400" y="3141350"/>
            <a:ext cx="4377600" cy="18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INTEGRANTES DEL EQUIPO:</a:t>
            </a:r>
            <a:endParaRPr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CIBRIAN RUBIO CRISTIAN</a:t>
            </a:r>
            <a:br>
              <a:rPr lang="es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s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ESPINOZA RIVERA CARLOS FRANCISCO</a:t>
            </a:r>
            <a:br>
              <a:rPr lang="es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s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GUZMÁN LÓPEZ NOÉ NORBERTO</a:t>
            </a:r>
            <a:br>
              <a:rPr lang="es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s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RODRÍGUEZ JARA ALFREDO</a:t>
            </a:r>
            <a:endParaRPr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50" y="458275"/>
            <a:ext cx="1222700" cy="16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idx="1" type="body"/>
          </p:nvPr>
        </p:nvSpPr>
        <p:spPr>
          <a:xfrm>
            <a:off x="279925" y="238725"/>
            <a:ext cx="87870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5) FUNCIONAMIENTO DEL SISTEMA: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575" y="682025"/>
            <a:ext cx="7139618" cy="40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idx="1" type="body"/>
          </p:nvPr>
        </p:nvSpPr>
        <p:spPr>
          <a:xfrm>
            <a:off x="279925" y="238725"/>
            <a:ext cx="87870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5) FUNCIONAMIENTO DEL SISTEMA: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475" y="765625"/>
            <a:ext cx="7139618" cy="40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5"/>
          <p:cNvSpPr/>
          <p:nvPr/>
        </p:nvSpPr>
        <p:spPr>
          <a:xfrm>
            <a:off x="2627450" y="1759950"/>
            <a:ext cx="311700" cy="19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5"/>
          <p:cNvSpPr/>
          <p:nvPr/>
        </p:nvSpPr>
        <p:spPr>
          <a:xfrm>
            <a:off x="2627450" y="1988550"/>
            <a:ext cx="311700" cy="19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5"/>
          <p:cNvSpPr/>
          <p:nvPr/>
        </p:nvSpPr>
        <p:spPr>
          <a:xfrm>
            <a:off x="2627450" y="2217150"/>
            <a:ext cx="311700" cy="19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5"/>
          <p:cNvSpPr/>
          <p:nvPr/>
        </p:nvSpPr>
        <p:spPr>
          <a:xfrm>
            <a:off x="2627450" y="2445750"/>
            <a:ext cx="311700" cy="19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5"/>
          <p:cNvSpPr/>
          <p:nvPr/>
        </p:nvSpPr>
        <p:spPr>
          <a:xfrm>
            <a:off x="2703650" y="2674350"/>
            <a:ext cx="311700" cy="19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279925" y="238725"/>
            <a:ext cx="87870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5) FUNCIONAMIENTO DEL SISTEMA: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025" y="682075"/>
            <a:ext cx="7139618" cy="40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279925" y="238725"/>
            <a:ext cx="87870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5) FUNCIONAMIENTO DEL SISTEMA: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325" y="656775"/>
            <a:ext cx="7139618" cy="40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7"/>
          <p:cNvSpPr/>
          <p:nvPr/>
        </p:nvSpPr>
        <p:spPr>
          <a:xfrm rot="-5394561">
            <a:off x="5572375" y="1350542"/>
            <a:ext cx="379200" cy="22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idx="1" type="body"/>
          </p:nvPr>
        </p:nvSpPr>
        <p:spPr>
          <a:xfrm>
            <a:off x="279925" y="238725"/>
            <a:ext cx="87870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5) FUNCIONAMIENTO DEL SISTEMA: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229" name="Google Shape;2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25" y="682100"/>
            <a:ext cx="7139618" cy="40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idx="1" type="body"/>
          </p:nvPr>
        </p:nvSpPr>
        <p:spPr>
          <a:xfrm>
            <a:off x="279925" y="238725"/>
            <a:ext cx="87870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5) FUNCIONAMIENTO DEL SISTEMA: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350" y="690500"/>
            <a:ext cx="7139618" cy="40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9"/>
          <p:cNvSpPr/>
          <p:nvPr/>
        </p:nvSpPr>
        <p:spPr>
          <a:xfrm>
            <a:off x="3099400" y="1574550"/>
            <a:ext cx="412800" cy="2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9"/>
          <p:cNvSpPr/>
          <p:nvPr/>
        </p:nvSpPr>
        <p:spPr>
          <a:xfrm>
            <a:off x="3142250" y="1912350"/>
            <a:ext cx="412800" cy="2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9"/>
          <p:cNvSpPr/>
          <p:nvPr/>
        </p:nvSpPr>
        <p:spPr>
          <a:xfrm>
            <a:off x="3193525" y="2250150"/>
            <a:ext cx="412800" cy="2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idx="1" type="body"/>
          </p:nvPr>
        </p:nvSpPr>
        <p:spPr>
          <a:xfrm>
            <a:off x="279925" y="238725"/>
            <a:ext cx="87870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5) FUNCIONAMIENTO DEL SISTEMA: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188" y="715775"/>
            <a:ext cx="7139618" cy="40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0"/>
          <p:cNvSpPr/>
          <p:nvPr/>
        </p:nvSpPr>
        <p:spPr>
          <a:xfrm>
            <a:off x="3562925" y="1929200"/>
            <a:ext cx="649500" cy="2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0"/>
          <p:cNvSpPr/>
          <p:nvPr/>
        </p:nvSpPr>
        <p:spPr>
          <a:xfrm rot="10800000">
            <a:off x="6715575" y="1137700"/>
            <a:ext cx="649500" cy="2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>
            <p:ph idx="1" type="body"/>
          </p:nvPr>
        </p:nvSpPr>
        <p:spPr>
          <a:xfrm>
            <a:off x="279925" y="238725"/>
            <a:ext cx="87870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5) FUNCIONAMIENTO DEL SISTEMA: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188" y="682050"/>
            <a:ext cx="7139618" cy="40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1"/>
          <p:cNvSpPr/>
          <p:nvPr/>
        </p:nvSpPr>
        <p:spPr>
          <a:xfrm>
            <a:off x="1506600" y="3134350"/>
            <a:ext cx="649500" cy="2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1"/>
          <p:cNvSpPr/>
          <p:nvPr/>
        </p:nvSpPr>
        <p:spPr>
          <a:xfrm rot="-10798412">
            <a:off x="6968369" y="2106865"/>
            <a:ext cx="649500" cy="2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idx="1" type="body"/>
          </p:nvPr>
        </p:nvSpPr>
        <p:spPr>
          <a:xfrm>
            <a:off x="279925" y="238725"/>
            <a:ext cx="87870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5) FUNCIONAMIENTO DEL SISTEMA: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613" y="741050"/>
            <a:ext cx="7139618" cy="40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2"/>
          <p:cNvSpPr/>
          <p:nvPr/>
        </p:nvSpPr>
        <p:spPr>
          <a:xfrm>
            <a:off x="2939300" y="1794350"/>
            <a:ext cx="649500" cy="2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2"/>
          <p:cNvSpPr/>
          <p:nvPr/>
        </p:nvSpPr>
        <p:spPr>
          <a:xfrm>
            <a:off x="2990550" y="2191150"/>
            <a:ext cx="649500" cy="2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2"/>
          <p:cNvSpPr/>
          <p:nvPr/>
        </p:nvSpPr>
        <p:spPr>
          <a:xfrm>
            <a:off x="2890125" y="2503675"/>
            <a:ext cx="649500" cy="2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/>
          <p:nvPr>
            <p:ph idx="1" type="body"/>
          </p:nvPr>
        </p:nvSpPr>
        <p:spPr>
          <a:xfrm>
            <a:off x="279925" y="238725"/>
            <a:ext cx="87870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5) FUNCIONAMIENTO DEL SISTEMA: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269" name="Google Shape;2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613" y="673650"/>
            <a:ext cx="7139618" cy="40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3"/>
          <p:cNvSpPr/>
          <p:nvPr/>
        </p:nvSpPr>
        <p:spPr>
          <a:xfrm rot="10800000">
            <a:off x="6942450" y="3336625"/>
            <a:ext cx="649500" cy="2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3"/>
          <p:cNvSpPr/>
          <p:nvPr/>
        </p:nvSpPr>
        <p:spPr>
          <a:xfrm>
            <a:off x="1616875" y="1466725"/>
            <a:ext cx="649500" cy="2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105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>
                <a:solidFill>
                  <a:schemeClr val="lt1"/>
                </a:solidFill>
              </a:rPr>
              <a:t>CONTENIDO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203725" y="803500"/>
            <a:ext cx="8589900" cy="26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1) CONTENIDO DE LA ACTIVIDAD.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2) HERRAMIENTAS UTILIZADAS.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3) </a:t>
            </a:r>
            <a:r>
              <a:rPr b="1" lang="es" sz="1600">
                <a:solidFill>
                  <a:schemeClr val="lt1"/>
                </a:solidFill>
              </a:rPr>
              <a:t>ARQUITECTURA UTILIZADA</a:t>
            </a:r>
            <a:r>
              <a:rPr b="1" lang="es" sz="1600">
                <a:solidFill>
                  <a:schemeClr val="lt1"/>
                </a:solidFill>
              </a:rPr>
              <a:t>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4) </a:t>
            </a:r>
            <a:r>
              <a:rPr b="1" lang="es" sz="1600">
                <a:solidFill>
                  <a:schemeClr val="lt1"/>
                </a:solidFill>
              </a:rPr>
              <a:t>DISEÑO DE BASE DE DATOS.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5) </a:t>
            </a:r>
            <a:r>
              <a:rPr b="1" lang="es" sz="1600">
                <a:solidFill>
                  <a:schemeClr val="lt1"/>
                </a:solidFill>
              </a:rPr>
              <a:t>FUNCIONAMIENTO DEL SISTEMA.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6) </a:t>
            </a:r>
            <a:r>
              <a:rPr b="1" lang="es" sz="1600">
                <a:solidFill>
                  <a:schemeClr val="lt1"/>
                </a:solidFill>
              </a:rPr>
              <a:t>REPOSITORIO DE GITHUB.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/>
          <p:nvPr>
            <p:ph idx="1" type="body"/>
          </p:nvPr>
        </p:nvSpPr>
        <p:spPr>
          <a:xfrm>
            <a:off x="279925" y="238725"/>
            <a:ext cx="87870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5) FUNCIONAMIENTO DEL SISTEMA: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277" name="Google Shape;2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300" y="673625"/>
            <a:ext cx="7139618" cy="40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4"/>
          <p:cNvSpPr/>
          <p:nvPr/>
        </p:nvSpPr>
        <p:spPr>
          <a:xfrm rot="10800000">
            <a:off x="3234250" y="1457250"/>
            <a:ext cx="649500" cy="2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/>
          <p:nvPr>
            <p:ph idx="1" type="body"/>
          </p:nvPr>
        </p:nvSpPr>
        <p:spPr>
          <a:xfrm>
            <a:off x="279925" y="238725"/>
            <a:ext cx="87870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5) FUNCIONAMIENTO DEL SISTEMA: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284" name="Google Shape;2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050" y="740350"/>
            <a:ext cx="7139618" cy="40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5"/>
          <p:cNvSpPr/>
          <p:nvPr/>
        </p:nvSpPr>
        <p:spPr>
          <a:xfrm>
            <a:off x="1633000" y="1415100"/>
            <a:ext cx="649500" cy="2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/>
          <p:nvPr>
            <p:ph idx="1" type="body"/>
          </p:nvPr>
        </p:nvSpPr>
        <p:spPr>
          <a:xfrm>
            <a:off x="279925" y="238725"/>
            <a:ext cx="87870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5) FUNCIONAMIENTO DEL SISTEMA: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291" name="Google Shape;2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00" y="698900"/>
            <a:ext cx="7139618" cy="40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6"/>
          <p:cNvSpPr/>
          <p:nvPr/>
        </p:nvSpPr>
        <p:spPr>
          <a:xfrm rot="10800000">
            <a:off x="6706450" y="1785925"/>
            <a:ext cx="649500" cy="2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/>
          <p:nvPr>
            <p:ph idx="1" type="body"/>
          </p:nvPr>
        </p:nvSpPr>
        <p:spPr>
          <a:xfrm>
            <a:off x="279925" y="238725"/>
            <a:ext cx="87870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5) FUNCIONAMIENTO DEL SISTEMA: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298" name="Google Shape;2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00" y="623050"/>
            <a:ext cx="7139618" cy="40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7"/>
          <p:cNvSpPr/>
          <p:nvPr/>
        </p:nvSpPr>
        <p:spPr>
          <a:xfrm>
            <a:off x="1447562" y="3387264"/>
            <a:ext cx="649500" cy="2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8"/>
          <p:cNvSpPr txBox="1"/>
          <p:nvPr>
            <p:ph idx="1" type="body"/>
          </p:nvPr>
        </p:nvSpPr>
        <p:spPr>
          <a:xfrm>
            <a:off x="279925" y="238725"/>
            <a:ext cx="87870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5) FUNCIONAMIENTO DEL SISTEMA: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305" name="Google Shape;3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938" y="774750"/>
            <a:ext cx="7139618" cy="40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9"/>
          <p:cNvSpPr txBox="1"/>
          <p:nvPr>
            <p:ph idx="1" type="body"/>
          </p:nvPr>
        </p:nvSpPr>
        <p:spPr>
          <a:xfrm>
            <a:off x="279925" y="238725"/>
            <a:ext cx="87870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5) FUNCIONAMIENTO DEL SISTEMA: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311" name="Google Shape;3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188" y="689775"/>
            <a:ext cx="7139618" cy="40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9"/>
          <p:cNvSpPr/>
          <p:nvPr/>
        </p:nvSpPr>
        <p:spPr>
          <a:xfrm>
            <a:off x="2375312" y="2114689"/>
            <a:ext cx="649500" cy="2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9"/>
          <p:cNvSpPr/>
          <p:nvPr/>
        </p:nvSpPr>
        <p:spPr>
          <a:xfrm>
            <a:off x="2375312" y="1592889"/>
            <a:ext cx="649500" cy="2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9"/>
          <p:cNvSpPr/>
          <p:nvPr/>
        </p:nvSpPr>
        <p:spPr>
          <a:xfrm>
            <a:off x="2443437" y="2636489"/>
            <a:ext cx="649500" cy="2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0"/>
          <p:cNvSpPr txBox="1"/>
          <p:nvPr>
            <p:ph idx="1" type="body"/>
          </p:nvPr>
        </p:nvSpPr>
        <p:spPr>
          <a:xfrm>
            <a:off x="279925" y="238725"/>
            <a:ext cx="87870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5) FUNCIONAMIENTO DEL SISTEMA: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320" name="Google Shape;32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025" y="707350"/>
            <a:ext cx="7139618" cy="40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0"/>
          <p:cNvSpPr/>
          <p:nvPr/>
        </p:nvSpPr>
        <p:spPr>
          <a:xfrm>
            <a:off x="1481287" y="2333814"/>
            <a:ext cx="649500" cy="2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1"/>
          <p:cNvSpPr txBox="1"/>
          <p:nvPr>
            <p:ph idx="1" type="body"/>
          </p:nvPr>
        </p:nvSpPr>
        <p:spPr>
          <a:xfrm>
            <a:off x="279925" y="238725"/>
            <a:ext cx="8787000" cy="17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6) REPOSITORIO DE GITHUB</a:t>
            </a:r>
            <a:r>
              <a:rPr b="1" lang="es" sz="1600">
                <a:solidFill>
                  <a:schemeClr val="lt1"/>
                </a:solidFill>
              </a:rPr>
              <a:t>: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En el siguiente enlace se encuentra el Repositorio de GitHub donde se encuentra alojado el Proyecto SAAD desarrollado: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600" u="sng">
                <a:solidFill>
                  <a:schemeClr val="hlink"/>
                </a:solidFill>
                <a:hlinkClick r:id="rId3"/>
              </a:rPr>
              <a:t>https://github.com/NoeGuzman07/SistemaSAAD2022-1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327" name="Google Shape;32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888" y="1894800"/>
            <a:ext cx="5116230" cy="28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127525" y="238725"/>
            <a:ext cx="8787000" cy="3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1) CONTENIDO DE LA ACTIVIDAD: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Desarrollar sistema que utilice la arquitectura vista en clase:</a:t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b="1" lang="es" sz="1600">
                <a:solidFill>
                  <a:schemeClr val="lt1"/>
                </a:solidFill>
              </a:rPr>
              <a:t>Angular/Express/MySQL.</a:t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b="1" lang="es" sz="1600">
                <a:solidFill>
                  <a:schemeClr val="lt1"/>
                </a:solidFill>
              </a:rPr>
              <a:t>Cada equipo debe presentar su proyecto al final.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La temática y los requerimientos son:</a:t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b="1" lang="es" sz="1600">
                <a:solidFill>
                  <a:schemeClr val="lt1"/>
                </a:solidFill>
              </a:rPr>
              <a:t>Sistema de Adopción de Animales Domésticos.</a:t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b="1" lang="es" sz="1600">
                <a:solidFill>
                  <a:schemeClr val="lt1"/>
                </a:solidFill>
              </a:rPr>
              <a:t>Tienda de Doña Nora.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Se va a calificar el uso correcto de la arquitectura, funcionamiento, diseño y diseño de base de datos.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279925" y="238725"/>
            <a:ext cx="87870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2) HERRAMIENTAS UTILIZADAS</a:t>
            </a:r>
            <a:r>
              <a:rPr b="1" lang="es" sz="1600">
                <a:solidFill>
                  <a:schemeClr val="lt1"/>
                </a:solidFill>
              </a:rPr>
              <a:t>: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 rotWithShape="1">
          <a:blip r:embed="rId3">
            <a:alphaModFix/>
          </a:blip>
          <a:srcRect b="22806" l="0" r="0" t="22500"/>
          <a:stretch/>
        </p:blipFill>
        <p:spPr>
          <a:xfrm>
            <a:off x="211375" y="1102648"/>
            <a:ext cx="2907600" cy="79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4375" y="910900"/>
            <a:ext cx="2650619" cy="145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 rotWithShape="1">
          <a:blip r:embed="rId5">
            <a:alphaModFix/>
          </a:blip>
          <a:srcRect b="0" l="12930" r="13011" t="0"/>
          <a:stretch/>
        </p:blipFill>
        <p:spPr>
          <a:xfrm>
            <a:off x="562675" y="2608400"/>
            <a:ext cx="2831700" cy="181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8188" y="862975"/>
            <a:ext cx="2409235" cy="135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/>
          <p:cNvPicPr preferRelativeResize="0"/>
          <p:nvPr/>
        </p:nvPicPr>
        <p:blipFill rotWithShape="1">
          <a:blip r:embed="rId7">
            <a:alphaModFix/>
          </a:blip>
          <a:srcRect b="0" l="17153" r="17324" t="0"/>
          <a:stretch/>
        </p:blipFill>
        <p:spPr>
          <a:xfrm>
            <a:off x="3892324" y="2705550"/>
            <a:ext cx="1948705" cy="171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 rotWithShape="1">
          <a:blip r:embed="rId8">
            <a:alphaModFix/>
          </a:blip>
          <a:srcRect b="29678" l="19131" r="19131" t="15115"/>
          <a:stretch/>
        </p:blipFill>
        <p:spPr>
          <a:xfrm>
            <a:off x="6378200" y="2536025"/>
            <a:ext cx="2409225" cy="1131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279925" y="238725"/>
            <a:ext cx="87870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3</a:t>
            </a:r>
            <a:r>
              <a:rPr b="1" lang="es" sz="1600">
                <a:solidFill>
                  <a:schemeClr val="lt1"/>
                </a:solidFill>
              </a:rPr>
              <a:t>) ARQUITECTURA UTILIZADA: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926425"/>
            <a:ext cx="7620000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279925" y="238725"/>
            <a:ext cx="87870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4</a:t>
            </a:r>
            <a:r>
              <a:rPr b="1" lang="es" sz="1600">
                <a:solidFill>
                  <a:schemeClr val="lt1"/>
                </a:solidFill>
              </a:rPr>
              <a:t>) DISEÑO DE BASE DE DATOS: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171" name="Google Shape;171;p30"/>
          <p:cNvPicPr preferRelativeResize="0"/>
          <p:nvPr/>
        </p:nvPicPr>
        <p:blipFill rotWithShape="1">
          <a:blip r:embed="rId3">
            <a:alphaModFix/>
          </a:blip>
          <a:srcRect b="8256" l="0" r="0" t="0"/>
          <a:stretch/>
        </p:blipFill>
        <p:spPr>
          <a:xfrm>
            <a:off x="943200" y="664500"/>
            <a:ext cx="7139600" cy="368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279925" y="238725"/>
            <a:ext cx="87870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5</a:t>
            </a:r>
            <a:r>
              <a:rPr b="1" lang="es" sz="1600">
                <a:solidFill>
                  <a:schemeClr val="lt1"/>
                </a:solidFill>
              </a:rPr>
              <a:t>) </a:t>
            </a:r>
            <a:r>
              <a:rPr b="1" lang="es" sz="1600">
                <a:solidFill>
                  <a:schemeClr val="lt1"/>
                </a:solidFill>
              </a:rPr>
              <a:t>FUNCIONAMIENTO DEL SISTEMA</a:t>
            </a:r>
            <a:r>
              <a:rPr b="1" lang="es" sz="1600">
                <a:solidFill>
                  <a:schemeClr val="lt1"/>
                </a:solidFill>
              </a:rPr>
              <a:t>: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00" y="748800"/>
            <a:ext cx="7139618" cy="40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/>
          <p:nvPr/>
        </p:nvSpPr>
        <p:spPr>
          <a:xfrm>
            <a:off x="1422300" y="1549250"/>
            <a:ext cx="589800" cy="32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279925" y="238725"/>
            <a:ext cx="87870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5) FUNCIONAMIENTO DEL SISTEMA: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025" y="724838"/>
            <a:ext cx="7139618" cy="40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/>
          <p:nvPr/>
        </p:nvSpPr>
        <p:spPr>
          <a:xfrm>
            <a:off x="1911100" y="1498675"/>
            <a:ext cx="589800" cy="32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279925" y="238725"/>
            <a:ext cx="87870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5) FUNCIONAMIENTO DEL SISTEMA: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188" y="740350"/>
            <a:ext cx="7139618" cy="40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/>
          <p:nvPr/>
        </p:nvSpPr>
        <p:spPr>
          <a:xfrm rot="10800000">
            <a:off x="3377898" y="1548875"/>
            <a:ext cx="572700" cy="24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3"/>
          <p:cNvSpPr/>
          <p:nvPr/>
        </p:nvSpPr>
        <p:spPr>
          <a:xfrm>
            <a:off x="4195925" y="1178536"/>
            <a:ext cx="572700" cy="24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